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9" r:id="rId5"/>
    <p:sldId id="274" r:id="rId6"/>
    <p:sldId id="270" r:id="rId7"/>
    <p:sldId id="276" r:id="rId8"/>
    <p:sldId id="280" r:id="rId9"/>
    <p:sldId id="279" r:id="rId10"/>
    <p:sldId id="271" r:id="rId11"/>
    <p:sldId id="272" r:id="rId12"/>
    <p:sldId id="273" r:id="rId13"/>
    <p:sldId id="264" r:id="rId14"/>
    <p:sldId id="265" r:id="rId15"/>
    <p:sldId id="266" r:id="rId16"/>
    <p:sldId id="267" r:id="rId17"/>
    <p:sldId id="268" r:id="rId18"/>
    <p:sldId id="282" r:id="rId19"/>
    <p:sldId id="281" r:id="rId20"/>
    <p:sldId id="263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58A1C6B-14A5-46A9-8353-CCA570B717D7}">
          <p14:sldIdLst>
            <p14:sldId id="257"/>
            <p14:sldId id="258"/>
          </p14:sldIdLst>
        </p14:section>
        <p14:section name="Раздел без заголовка" id="{2C6867FD-3540-4CDA-8523-1A12CEA09E76}">
          <p14:sldIdLst>
            <p14:sldId id="260"/>
            <p14:sldId id="269"/>
            <p14:sldId id="274"/>
            <p14:sldId id="270"/>
            <p14:sldId id="276"/>
            <p14:sldId id="280"/>
            <p14:sldId id="279"/>
            <p14:sldId id="271"/>
            <p14:sldId id="272"/>
            <p14:sldId id="273"/>
            <p14:sldId id="264"/>
            <p14:sldId id="265"/>
            <p14:sldId id="266"/>
            <p14:sldId id="267"/>
            <p14:sldId id="268"/>
            <p14:sldId id="282"/>
            <p14:sldId id="281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D2B5-CCFB-4AA5-A64F-893D25548BCE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A901-8D23-4ED3-8CA6-6EB8EFB80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388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D2B5-CCFB-4AA5-A64F-893D25548BCE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A901-8D23-4ED3-8CA6-6EB8EFB80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923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D2B5-CCFB-4AA5-A64F-893D25548BCE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A901-8D23-4ED3-8CA6-6EB8EFB80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989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D2B5-CCFB-4AA5-A64F-893D25548BCE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A901-8D23-4ED3-8CA6-6EB8EFB80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433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D2B5-CCFB-4AA5-A64F-893D25548BCE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A901-8D23-4ED3-8CA6-6EB8EFB80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042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D2B5-CCFB-4AA5-A64F-893D25548BCE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A901-8D23-4ED3-8CA6-6EB8EFB80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487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D2B5-CCFB-4AA5-A64F-893D25548BCE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A901-8D23-4ED3-8CA6-6EB8EFB80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83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D2B5-CCFB-4AA5-A64F-893D25548BCE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A901-8D23-4ED3-8CA6-6EB8EFB80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203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D2B5-CCFB-4AA5-A64F-893D25548BCE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A901-8D23-4ED3-8CA6-6EB8EFB80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209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D2B5-CCFB-4AA5-A64F-893D25548BCE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A901-8D23-4ED3-8CA6-6EB8EFB80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906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7D2B5-CCFB-4AA5-A64F-893D25548BCE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AA901-8D23-4ED3-8CA6-6EB8EFB80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36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7D2B5-CCFB-4AA5-A64F-893D25548BCE}" type="datetimeFigureOut">
              <a:rPr lang="ru-RU" smtClean="0"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AA901-8D23-4ED3-8CA6-6EB8EFB80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272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0770" y="0"/>
            <a:ext cx="1708030" cy="12422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САОСП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35502" y="2212801"/>
            <a:ext cx="9161253" cy="24001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№11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создания временных зданий и сооружений на строительных площадках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65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"/>
    </mc:Choice>
    <mc:Fallback xmlns="">
      <p:transition spd="slow" advTm="31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71500" y="1951335"/>
            <a:ext cx="11061700" cy="3031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  <a:tabLst>
                <a:tab pos="408940" algn="l"/>
              </a:tabLst>
            </a:pP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just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1.Временные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здания.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2.Расчет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объемов строительства временных зданий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3.Проектирование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бытовых городков на строительной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площадке</a:t>
            </a:r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4.Ограждение строительной площадки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6322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1600" y="1"/>
            <a:ext cx="12090400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1.Временные здания.</a:t>
            </a:r>
            <a:endParaRPr lang="ru-RU" sz="20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1.1 Классификация временных зданий.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Временными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зданиями называют надземные подсобно-вспомогательные и другие объекты, необходимые для обслуживания производства строительно-монтажных работ.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Временные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здания сооружают только на период строительства.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Стоимость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временных зданий является одной из основных статей затрат на временное строительное хозяйство, и сокращение их является важной задачей при проектировании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СГП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На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крупных объектах проектируется опережающее возведение отдельных зданий постоянного типа, которые временно переходят в распоряжение строителей.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временных нужд используются также здания, подлежащие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сносу может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быть целесообразным при небольших затратах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назначению временные здания делят на производственные, складские, административные, санитарно-бытовые, жилые и общественные.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94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1600" y="1"/>
            <a:ext cx="12090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К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производственным зданиям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относят:</a:t>
            </a: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различные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мастерские (ремонтно-механические, арматурные, опалубочные, сантехнические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механизированные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установки (бетонорастворные, асфальтовые); </a:t>
            </a:r>
            <a:endParaRPr lang="ru-RU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объекты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энергетического хозяйства (трансформаторные подстанции, котельные); </a:t>
            </a:r>
            <a:endParaRPr lang="ru-RU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объекты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транспортного хозяйства (гаражи, депо, профилактории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К складским-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склады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отапливаемые и холодные, кладовые и 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навесы. </a:t>
            </a:r>
            <a:endParaRPr lang="ru-RU" b="1" i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К административным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конторы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начальника участка, прораба, диспетчерские и др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К санитарно-бытовым:</a:t>
            </a: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гардеробные;</a:t>
            </a: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помещения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сушки 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одежды;</a:t>
            </a: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ушевые;</a:t>
            </a: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столовые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буфеты;</a:t>
            </a: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здравпункты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др.</a:t>
            </a:r>
          </a:p>
          <a:p>
            <a:pPr algn="just"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жилым и общественным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зданиям:</a:t>
            </a: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общежития;</a:t>
            </a: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агазины;</a:t>
            </a: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толовые;</a:t>
            </a: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ани;</a:t>
            </a: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клубы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др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конструктивному решению, методам строительства и эксплуатации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временные здания могут быть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неинвентарными,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сооружаемыми в расчете на однократное использование, 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инвентарными,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т.е. рассчитанными на многократную перебазировку и использование на различных объектах.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Применение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инвентарных зданий заводского изготовления для временных целей – основное решение в организации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строительного хозяйства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69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7000" y="0"/>
            <a:ext cx="12065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2.Расчет объемов строительства временных зданий.</a:t>
            </a:r>
            <a:endParaRPr lang="ru-RU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Объемы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временного строительства рассчитывают отдельно для определения потребности в административных и санитарно-бытовых зданиях, возводимых непосредственно на строительной площадке, и жилой площади поселка.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Потребность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строительства в административных и санитарно-бытовых зданиях определяют из расчетной численности персонала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На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стадии ПОС число работников определяют через выработки или по укрупненным показателям, а на стадии ППР – исходя из КП (СГ) и график движения рабочей силы.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Удельный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вес различных категорий работающих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рабочих, ИТР, служащих, МОП, ПСО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принимают в расчетных нормативах для конкретной строительной отрасли.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ориентировочных расчетов можно пользоваться следующими данными: рабочие – 85%, служащие – 12%, МОП и пожарно-сторожевая охрана – 3%; в том числе в первую смену рабочих – 70%, остальные категории – 80%.</a:t>
            </a:r>
            <a:endParaRPr lang="ru-RU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Расчет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площадей санитарно-бытовых помещений производят по этапам строительства с учетом динамики движения рабочей силы на каждом этапе.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Комплекс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помещений должен быть рассчитан на всех рабочих, занятых в строительстве, включая субподрядные и наладочные организации. Площади административно- бытовых помещений принимают на стадии ПОС по нормативам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Нормы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регламентируют минимальную потребность в площади.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Окончательное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решение принимается по данным реальных проектов. При разработке ППР инвентарные здания рассчитывают по их паспортным данным.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98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358" y="95002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0358" y="0"/>
            <a:ext cx="1195551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Состав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площади временных мобильных зданий и сооружений определяют на момент максимального разворота работ на строительной площадке по расчётной численности работников, занятых в одну смену по общему количеству работающих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общ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Основой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определения расчётной численности работников на строительной площадке является максимальное количество рабочих основного производства, занятых в одну смену </a:t>
            </a:r>
            <a:r>
              <a:rPr lang="ru-RU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Nmax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неос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численность рабочих не основного производства принимается в размере 20% от количества рабочих, принятого по графику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служащих, включая специалистов, в одну смену принимается в размере 11 - 14% от суммарной численности основного и не основного производства;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ru-RU" dirty="0" smtClean="0">
                <a:sym typeface="Symbol" panose="05050102010706020507" pitchFamily="18" charset="2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коэффициентом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 работников = 1.06 (из которых 4% - работники, находящиеся в отпуске, 2% - невыходы по болезни).Численность женщин принимается равной 20% от общего числа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18883" t="44223" r="24177" b="48032"/>
          <a:stretch/>
        </p:blipFill>
        <p:spPr>
          <a:xfrm>
            <a:off x="3531476" y="1705301"/>
            <a:ext cx="4635062" cy="4729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6268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7655" y="1"/>
            <a:ext cx="12034345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правила проектирования временных зданий 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Временные здания должны размещаться таким образом, чтобы обеспечивались безопасные и удобные подходы к ним для рабочих и максимальная блокировка зданий между собой.</a:t>
            </a:r>
          </a:p>
          <a:p>
            <a:pPr algn="just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Временные здания необходимо приближать к действующим коммуникациям в следующем порядке: - к канализационным, водоснабжению, электроснабжению; 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телефонизации и радиофикации. 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Санитарно-бытовые и административные здания, а также подходы к ним следует располагать вне опасных зон действия строительных машин, механизмов и транспорта. 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Бытовые помещения следует располагать на расстоянии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50 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с наветренной стороны господствующих ветров по отношению к объектам, выделяющим пыль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вредные газы и пары (бункеры, растворобетонные установки и др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Санитарно-бытовые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помещения в виде «городков» следует размещать вблизи входов на строительную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площадку с тем, чтобы рабочие могли пользоваться ими до и после работы, минуя рабочую зону.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Гардеробные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умывальные, душевые, помещения для сушки одежды и обеспыливания, столовые можно размещать в одном здании (блоке), обеспечив сообщение между ними.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размещении этих помещений в вагончиках или контейнерах их располагают рядом и по возможности блокируют. Гардеробные предназначаются для хранения уличной, домашней и рабочей одежды.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Предпочтительнее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закрытое раздельное хранение чистой и рабочей одежды в двойных шкафчиках. Блоки шкафов следует устраивать с проходами между рядами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шириной не менее 1 м, а при устройстве сидений в проходах – не менее 1,5 – 1,7 м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31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7655" y="1"/>
            <a:ext cx="1203434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Помещения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обеспыливания спецодежды выполняются из расчета на наиболее многочисленную смену только для работающих в условиях выделения большого количества пыли (при работе в растворобетонных узлах, размоле строительных материалов и т. п.).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Помещения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личной гигиены женщин устраиваются при общем количестве работающих женщин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15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нормами медицинского обслуживания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количестве работающих 300 – 800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должен быть предусмотрен фельдшерский пункт, а при количестве работающих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800 – 2000 человек – врачебный пункт.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пункты следует располагать в одном блоке с бытовыми помещениями, соблюдая при этом предельное расстояние от них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наиболее удаленных рабочих мест 600 – 800 м.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Медпункт должен быть обеспечен подъездом для автомобильного транспорта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Уборные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смывом следует располагать около канализационных колодцев. При отсутствии смывной канализации используются передвижные уборные с герметическими емкостями. Уборные с выгребными ямами можно устраивать только с разрешения органов санитарного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надзора.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Противопожарные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разрывы между постоянными и временными зданиями и сооружениями, а также между складами и зданиями (сооружениями) должны приниматься согласно требований правил пожарной безопасности.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строительном генеральном плане должны быть показаны габариты временных зданий; их привязка в плане; места подключения коммуникаций к зданиям или сооружениям.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экспликации временных зданий и сооружений необходимо указать: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номер временного здания; размер в плане, объем в натуральных измерителях, м2, м3; марку и конструктивную характеристику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61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5365" y="0"/>
            <a:ext cx="5670248" cy="42526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66206" y="0"/>
            <a:ext cx="6045200" cy="425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2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65100" y="0"/>
            <a:ext cx="120269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Жилые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поселки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строителей строят в неосвоенных или малонаселенных местах. </a:t>
            </a:r>
            <a:endParaRPr lang="ru-RU" sz="16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В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этих случаях своевременное строительство жилья и предприятий коммунально-бытового и культурного обслуживания является решающим фактором, определяющим темпы и сроки строительства. </a:t>
            </a:r>
            <a:endParaRPr lang="ru-RU" sz="16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Объемы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жилищного строительства устанавливают на основе расчета количества работающих и других категорий жителей поселка.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Численность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строительно-монтажных кадров берут из графика или по укрупненным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показателям.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одового на 1 млн. </a:t>
            </a:r>
            <a:r>
              <a:rPr lang="ru-RU" sz="1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руб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объема СМР по нормативам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6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В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энергетическом строительстве используют инвентарные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поселки на 400-500 человек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16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Кроме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жилых домов в поселке должны быть построены культурно-бытовые и коммунальные предприятия, учреждения и др. объекты инфраструктуры. </a:t>
            </a:r>
            <a:endParaRPr lang="ru-RU" sz="16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Большой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мобильностью обладают передвижные поселки на базе автофургонов и железнодорожных вагонов, используемых ПМК и 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мостопоездами.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Инвентарные временные здания.</a:t>
            </a:r>
            <a:endParaRPr lang="ru-RU" sz="16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Инвентарные здания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 степени мобильности и конструктивному решению можно классифицировать на следующие типы: сборно-разборные, контейнерные и передвижные.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Здания сборно-разборного типа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конструктивно могут быть решены как каркасно-панельные или панельные.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Достоинства их </a:t>
            </a:r>
            <a:r>
              <a:rPr lang="ru-RU" sz="16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– относительно небольшая первоначальная стоимость и возможность монтажа зданий любой площади и конфигурации.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недостаткам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относят значительные по сравнению с контейнерами и передвижными зданиями затраты труда и времени на сборку и демонтаж, а также на устройство фундаментов.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96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202" r="1287" b="25043"/>
          <a:stretch/>
        </p:blipFill>
        <p:spPr>
          <a:xfrm>
            <a:off x="101599" y="95250"/>
            <a:ext cx="5883487" cy="664845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658" t="2753" r="3431" b="2446"/>
          <a:stretch/>
        </p:blipFill>
        <p:spPr>
          <a:xfrm>
            <a:off x="6163235" y="2120901"/>
            <a:ext cx="5889065" cy="4597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986" r="1623" b="19048"/>
          <a:stretch/>
        </p:blipFill>
        <p:spPr>
          <a:xfrm>
            <a:off x="6163235" y="95250"/>
            <a:ext cx="5889065" cy="20256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163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4300" y="0"/>
            <a:ext cx="120777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Каркасно-панельные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здания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применяют в основном для размещения объектов производственного и реже бытового назначения (столовые, клубы).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В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объемно-планировочном отношении они аналогичны одноэтажным промышленным корпусам и имеют один или несколько пролетов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 4,5 до 18 м,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высоту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 3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 7,8 м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оборудуются кранами грузоподьемностью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 10 т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Несущий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каркас выполняют обычно из металла, реже из дерева или железобетона. Ограждающие конструкции – навесные или самонесущие стеновые панели и кровельные плиты. В зависимости от теплового режима помещений ограждение может быть утепленным или холодным.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Ограждающие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конструкции в УТС дифференцированы по районам с учетом климатических условий и целесообразности применения тех или иных материалов.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Панельно-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разборные здания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имеют меньшие пролеты по сравнению с каркасными, и поэтому их применение для промышленных целей ограниченно. В таких зданиях размещают в основном бытовые, административные помещения или небольшие склады.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Здания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выполняют обычно из деревянных щитов, причем наружные щиты каркасные с заполнением эффективным утеплителем.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Основным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элементом унифицированных типовых секций сборно-разборного типа является звено, состоящее из стеновых щитов, двух кровельных и двух щитов пола, соединенных между собой.</a:t>
            </a:r>
            <a:endParaRPr lang="ru-RU" sz="2000" b="1" i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40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7000" y="0"/>
            <a:ext cx="120650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Контейнерные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здания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представляют собой объемно-пространственную конструкцию, состоящую из одного или нескольких блоков-контейнеров.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Конструктивно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контейнеры могут быть каркасные, панельные и смешанного типа. Каркасные контейнеры состоят из несущего каркаса и ограждающих конструкций, выполненных в виде навесных панелей или обшивки с заполнением эффективным утеплителем.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Одиночные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контейнеры используют под санитарно-бытовые, административные, жилые и складские помещения, а также инструментальные кладовые – раздаточные и небольшие ремонтные мастерские. В некоторых организациях жилищного строительства с высокими темпами работ они стали основным типом временных зданий.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Контейнеры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оборудуются электроводяным или электровоздушным отоплением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имеют сушилки с вытяжкой, двойные шкафы для чистой и рабочей одежды.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Интерьер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помещения решен с использованием высококачественных отделочных материалов (бумажно-слоистых пластиков, моющихся обоев, декоративной пленки).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Такие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бытовые помещения площадью 18 м</a:t>
            </a:r>
            <a:r>
              <a:rPr lang="ru-RU" sz="20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предназначены для размещения 16 рабочих.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Блокируемые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контейнеры используют в тех случаях, когда необходимо или целесообразно иметь помещения больших площадей: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столовые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клуб, раздевалки, производственные помещения и т.п.</a:t>
            </a:r>
            <a:endParaRPr lang="ru-RU" sz="2000" b="1" i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42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7800" y="0"/>
            <a:ext cx="120142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Здания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передвижного типа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состоят из кузова и ходовой части, жестко соединенных друг с другом. Здания этого типа в наибольшей мере отвечают требованию мобильности. Трудозатраты на ввод их в эксплуатацию после перебазировки минимальны. В то же время этот тип временных зданий является наиболее дорогим.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Автофургоны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применяют в качестве жилых, бытовых, административных, производственных и складских помещений на объектах с небольшой продолжительностью работ или в качестве промежуточного решения временных зданий в начальный период строительства.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Применение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зданий контейнерного и передвижного типов позволяет решить задачу улучшения производственных условий персонала строительных организаций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3.Проектирование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бытовых городков на строительной площадке.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Бытовые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современная и эффективная форма санитарно-бытового обслуживания непосредственно на объектах.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Понятие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 включает не только наличие комфортабельных бытовых помещений, но и набор удобств и услуг.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городки выполняются в виде набора контейнерных одно- и двухэтажных зданий, размещаемых на тщательно подготовленных площадках, и обслуживаются специализированными подразделениями</a:t>
            </a:r>
            <a:endParaRPr lang="ru-RU" sz="20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72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3200" y="1"/>
            <a:ext cx="118999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Порядок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проектирования: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790575" algn="l"/>
              </a:tabLst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Определяют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необходимый объем временного строительства по годам с учетом назначения зданий;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790575" algn="l"/>
              </a:tabLst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Выявляют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возможность и целесообразность использования для нужд строительства существующих и опережающих для возведения проектируемых зданий;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790575" algn="l"/>
              </a:tabLst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Определяют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номенклатуру и площади временных зданий и сооружений, подлежащих сооружению по </a:t>
            </a:r>
            <a:r>
              <a:rPr lang="ru-RU" sz="2000" b="1" i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годам </a:t>
            </a:r>
            <a:r>
              <a:rPr lang="ru-RU" sz="2000" b="1" i="1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строительства.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При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СГП в составе ПОС 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определяют площадки для городка, схему размещения зданий и способы обеспечения их электроэнергией, водой и другими коммуникациями.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При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СГП в составе ППР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уточняют набор зданий конкретно по типу, производят их привязку, а также уточняют способы подключения их к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коммуникациям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Состав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размещение городков.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Бытовые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городки сооружают до начала производства основных СМР на объектах. Площади санитарно-бытовых помещений принимают по этапам строительства с учетом динамики движения рабочей силы на каждом этапе.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помещений должен быть подобран для всех рабочих, занятых на стройплощадке, включая рабочих субподрядных и наладочных организаций.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2234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4300" y="0"/>
            <a:ext cx="120777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3055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Бытовые городки должны располагаться на спланированной площадке с максимальным приближением к основным маршрутам движения работающих на объекте, а также в соответствии с ПОС в  безопасной зоне от работы крана и иметь отвод поверхностных вод.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63055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Проходы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санитарно-бытовым помещениям не должны пролегать через опасные зоны (от строящегося здания и грузоподъемных механизмов). Для обеспечения безопасного прохода в бытовые помещения должны быть устроены пешеходные дорожки из щебня шириной не менее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0,6 м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63055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разместить городок, чтобы он не мешал строительству в течении всего расчетного периода (прежде всего это относится к неинвентарным и сборно-разборным зданиям). Максимальная блокировка зданий между  собой сокращает расходы  по подключению к коммуникациям и эксплуатационные затраты.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63055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прочих равных условиях временные здания необходимо приближать к действующим коммуникациям из  условий предпочтительности в следующем порядке: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канализация, теплоснабжение, водоснабжение, электроснабжение, телефонизация и радиофикация.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Такой порядок уменьшает трудозатраты и сокращает сроки подготовительных работ.</a:t>
            </a:r>
          </a:p>
          <a:p>
            <a:pPr indent="63055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СГП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должны быть показаны: габариты помещений, привязка в плане, подключение их к коммуникациям, обеспеченность подходов и подъездов. В экспликации временных зданий и сооружении необходимо показать: номер временного сооружения, размер в плане, объем в натуральных единицах (м</a:t>
            </a:r>
            <a:r>
              <a:rPr lang="ru-RU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м), марку или конструктивную характеристику. При размещении отдельных видов временных сооружений необходимо соблюдать ряд дополнительных требований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44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39700" y="0"/>
            <a:ext cx="120523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102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Территория бытового городка и все бытовые помещения должны быть оформлены надписями и указателями. Все бытовые помещения окрашиваются в соответствующие цвета в зависимости от функционального их назначения.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1020" algn="just">
              <a:spcAft>
                <a:spcPts val="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Гардеробные, умывальные, душевые, помещения для сушки одежды и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обеспылевания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 столовые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желательно размещать в одном здании, обеспечив сообщение между ними. При размещении в вагончиках или контейнерах их располагают рядом и по возможности блокируют.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1020" algn="just">
              <a:spcAft>
                <a:spcPts val="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Помещение для обогрева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располагают в зоне работы бригады и рассчитывают на весь персонал максимальной смены, работающей на открытой площадке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температуре воздуха 0</a:t>
            </a:r>
            <a:r>
              <a:rPr lang="ru-RU" sz="2000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и ниже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Минимальная площадь помещения 8 м</a:t>
            </a:r>
            <a:r>
              <a:rPr lang="ru-RU" sz="2000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1020" algn="just">
              <a:spcAft>
                <a:spcPts val="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Помещение для личной гигиены женщин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устраивают при общем количестве работающих женщин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более 15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оно должно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состоять из приемной, раздевалки с уборной и процедурной.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102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соответствии с нормами медицинского обслуживания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количестве работающих 300…800 человек организуют фельдшерский пункт, а при 800…2000 человек – врачебный пункт.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1020" algn="just"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Медпункт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надо располагать в одном блоке с бытовыми помещениями, соблюдая при этом предельное расстояние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 наиболее удаленных рабочих мест 600…800 м.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Медпункт должен быть обеспечен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автоподьездом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1020" algn="just">
              <a:spcAft>
                <a:spcPts val="0"/>
              </a:spcAft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Уборные со смывом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следует располагать около канализационных колодцев. При отсутствии смывной канализации используют передвижные уборные с герметическими емкостями. Уборные с выгребными ямами можно устраивать только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разрешения органов 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Госсаннадзора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1020" algn="just"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Уборные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вне зданий следует располагать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расстоянии не более 200 м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 наиболее удаленного рабочего места.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02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000" y="0"/>
            <a:ext cx="12065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4.Ограждение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строительной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функциональному назначению подразделяются на: </a:t>
            </a: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защитно-охранные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⎯ предназначенные для предотвращения доступа посторонних лиц на территории и участки с опасными и вредными производственными факторами и обеспечения охраны материальных ценностей строительства (устраиваются у складов длительного хранения ГСМ и т.д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защитные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⎯ предназначенные для предотвращения доступа посторонних лиц на территории и участки с опасными и вредными производственными факторами (общее ограждение строительной площадки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6480000" lvl="8" indent="-342900" algn="just">
              <a:buFontTx/>
              <a:buChar char="-"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сигнальные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⎯ предназначенные для предупреждения о границах территорий и участков с опасными и вредными производственными факторами (опасная зона строительства, подкрановые пути).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1665" t="8889" r="3000" b="27111"/>
          <a:stretch/>
        </p:blipFill>
        <p:spPr>
          <a:xfrm>
            <a:off x="127000" y="2868274"/>
            <a:ext cx="6126808" cy="37865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2567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5100" y="1"/>
            <a:ext cx="12026900" cy="672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требования предъявляемые к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ограждениях должны предусматриваться выполняемые по типовым проектам ворота для проезда строительных и других машин и калитки для прохода людей.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Ограждения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быть сборно-разборными с унифицированными элементами, соединениями и деталями крепления.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Высота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панелей должна быть: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защитно-охранных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козырьком и без козырька) ограждений территорий строительных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площадок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- 2,0 м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защитных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(без козырька) ограждений территорий строительных площадок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- 1,6 м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же, с козырьком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- 2,0 м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защитных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ограждений участков производства работ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- 1,2 м. </a:t>
            </a:r>
          </a:p>
          <a:p>
            <a:pPr marL="342900" indent="-342900" algn="just"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стоек сигнальных ограждений должна быть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 м;</a:t>
            </a:r>
          </a:p>
          <a:p>
            <a:pPr marL="342900" indent="-342900" algn="just">
              <a:buFontTx/>
              <a:buChar char="-"/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анели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ограждений должны быть прямоугольными. </a:t>
            </a:r>
            <a:endParaRPr lang="ru-RU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панелей должна быть 1,2; 1,6; 2,0 м. Расстояние между стойками сигнальных ограждений не должно быть более 6,0 м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быть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окрашены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элементах и деталях ограждений не допускается наличие острых кромок, </a:t>
            </a:r>
            <a:endParaRPr lang="ru-RU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заусенцев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неровностей, которые могут стать причиной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травматизма;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элементов ограждений (кроме панелей тротуаров) -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10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плошные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панели ограждений, панели козырьков и тротуаров, стойки, перила, подкосы следует изготавливать из лесоматериалов лиственных пород и хвойных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выше 3-го сорта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Металл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применять только для изготовления деталей соединений и креплений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80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31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2412</Words>
  <Application>Microsoft Office PowerPoint</Application>
  <PresentationFormat>Широкоэкранный</PresentationFormat>
  <Paragraphs>155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User</cp:lastModifiedBy>
  <cp:revision>16</cp:revision>
  <dcterms:created xsi:type="dcterms:W3CDTF">2022-10-01T03:37:07Z</dcterms:created>
  <dcterms:modified xsi:type="dcterms:W3CDTF">2022-10-20T02:46:35Z</dcterms:modified>
</cp:coreProperties>
</file>